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5" r:id="rId2"/>
    <p:sldMasterId id="2147483658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>
      <p:cViewPr varScale="1">
        <p:scale>
          <a:sx n="104" d="100"/>
          <a:sy n="104" d="100"/>
        </p:scale>
        <p:origin x="132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D2412-5B7B-470F-BE27-95778EBF6974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8E1A5-B8E8-4E03-9A31-C67B52754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87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8E1A5-B8E8-4E03-9A31-C67B52754F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6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g"/><Relationship Id="rId5" Type="http://schemas.openxmlformats.org/officeDocument/2006/relationships/hyperlink" Target="http://www.theipna.org/" TargetMode="Externa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7584" y="3717032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defRPr>
            </a:lvl1pPr>
          </a:lstStyle>
          <a:p>
            <a:r>
              <a:rPr lang="en-US" dirty="0" smtClean="0"/>
              <a:t>TITLU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4545" y="5373216"/>
            <a:ext cx="6151791" cy="670908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Autorii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600C8-F08D-4D5C-A9C3-13E1F0ECBD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cký objekt 19">
            <a:extLst>
              <a:ext uri="{FF2B5EF4-FFF2-40B4-BE49-F238E27FC236}">
                <a16:creationId xmlns:a16="http://schemas.microsoft.com/office/drawing/2014/main" id="{0AD237F3-40A6-2FD6-AFEC-332D30B36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155" y="6044125"/>
            <a:ext cx="4074813" cy="480620"/>
          </a:xfrm>
          <a:prstGeom prst="rect">
            <a:avLst/>
          </a:prstGeom>
        </p:spPr>
      </p:pic>
      <p:sp>
        <p:nvSpPr>
          <p:cNvPr id="8" name="TextovéPole 1">
            <a:extLst>
              <a:ext uri="{FF2B5EF4-FFF2-40B4-BE49-F238E27FC236}">
                <a16:creationId xmlns:a16="http://schemas.microsoft.com/office/drawing/2014/main" id="{7B1D9A27-09AE-188B-A5D1-C3DE8C9F904C}"/>
              </a:ext>
            </a:extLst>
          </p:cNvPr>
          <p:cNvSpPr txBox="1"/>
          <p:nvPr userDrawn="1"/>
        </p:nvSpPr>
        <p:spPr>
          <a:xfrm>
            <a:off x="395536" y="6545931"/>
            <a:ext cx="21602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cs-CZ" sz="1400" dirty="0">
                <a:solidFill>
                  <a:srgbClr val="004AB8"/>
                </a:solidFill>
                <a:latin typeface="Vulf Sans" panose="04040406060303040305" pitchFamily="82" charset="-18"/>
                <a:cs typeface="Poppins" panose="00000500000000000000" pitchFamily="2" charset="-18"/>
                <a:hlinkClick r:id="rId5"/>
              </a:rPr>
              <a:t>www.theipna.org</a:t>
            </a:r>
            <a:endParaRPr lang="cs-CZ" sz="1400" dirty="0">
              <a:solidFill>
                <a:srgbClr val="004AB8"/>
              </a:solidFill>
              <a:latin typeface="Vulf Sans" panose="04040406060303040305" pitchFamily="82" charset="-18"/>
              <a:cs typeface="Poppins" panose="00000500000000000000" pitchFamily="2" charset="-18"/>
            </a:endParaRPr>
          </a:p>
        </p:txBody>
      </p:sp>
      <p:sp>
        <p:nvSpPr>
          <p:cNvPr id="9" name="Ovál 3">
            <a:extLst>
              <a:ext uri="{FF2B5EF4-FFF2-40B4-BE49-F238E27FC236}">
                <a16:creationId xmlns:a16="http://schemas.microsoft.com/office/drawing/2014/main" id="{65F1281C-9EB6-6AF4-5DDD-70BC7AFF6EC0}"/>
              </a:ext>
            </a:extLst>
          </p:cNvPr>
          <p:cNvSpPr/>
          <p:nvPr userDrawn="1"/>
        </p:nvSpPr>
        <p:spPr>
          <a:xfrm>
            <a:off x="-1882993" y="-3833687"/>
            <a:ext cx="7319089" cy="7406703"/>
          </a:xfrm>
          <a:prstGeom prst="ellipse">
            <a:avLst/>
          </a:prstGeom>
          <a:noFill/>
          <a:ln w="53975" cmpd="sng">
            <a:solidFill>
              <a:srgbClr val="004AB8"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CCFB5F6-726A-6B9E-964F-8B16E9C62C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" t="-11559" r="3028" b="13972"/>
          <a:stretch/>
        </p:blipFill>
        <p:spPr>
          <a:xfrm flipH="1">
            <a:off x="-611756" y="-2034920"/>
            <a:ext cx="5255764" cy="5255764"/>
          </a:xfrm>
          <a:prstGeom prst="flowChartConnector">
            <a:avLst/>
          </a:prstGeom>
        </p:spPr>
      </p:pic>
      <p:sp>
        <p:nvSpPr>
          <p:cNvPr id="11" name="Ovál 7">
            <a:extLst>
              <a:ext uri="{FF2B5EF4-FFF2-40B4-BE49-F238E27FC236}">
                <a16:creationId xmlns:a16="http://schemas.microsoft.com/office/drawing/2014/main" id="{EA8B74F8-AE62-4267-FAB2-9616778A937A}"/>
              </a:ext>
            </a:extLst>
          </p:cNvPr>
          <p:cNvSpPr/>
          <p:nvPr userDrawn="1"/>
        </p:nvSpPr>
        <p:spPr>
          <a:xfrm>
            <a:off x="4067944" y="1695096"/>
            <a:ext cx="1553106" cy="1553106"/>
          </a:xfrm>
          <a:prstGeom prst="ellipse">
            <a:avLst/>
          </a:prstGeom>
          <a:solidFill>
            <a:srgbClr val="004AB8">
              <a:alpha val="30000"/>
            </a:srgbClr>
          </a:solidFill>
          <a:ln w="38100" cmpd="sng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12" name="Ovál 13">
            <a:extLst>
              <a:ext uri="{FF2B5EF4-FFF2-40B4-BE49-F238E27FC236}">
                <a16:creationId xmlns:a16="http://schemas.microsoft.com/office/drawing/2014/main" id="{4F841BD9-94A8-83D7-44B7-7F590C83656B}"/>
              </a:ext>
            </a:extLst>
          </p:cNvPr>
          <p:cNvSpPr/>
          <p:nvPr userDrawn="1"/>
        </p:nvSpPr>
        <p:spPr>
          <a:xfrm>
            <a:off x="3866848" y="1494000"/>
            <a:ext cx="1955297" cy="1955297"/>
          </a:xfrm>
          <a:prstGeom prst="ellipse">
            <a:avLst/>
          </a:prstGeom>
          <a:noFill/>
          <a:ln w="41275" cmpd="sng">
            <a:solidFill>
              <a:srgbClr val="004AB8"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129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latin typeface="Cambria" pitchFamily="18" charset="0"/>
                <a:ea typeface="Cambr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latin typeface="Cambria" pitchFamily="18" charset="0"/>
                <a:ea typeface="Cambria" pitchFamily="18" charset="0"/>
              </a:defRPr>
            </a:lvl1pPr>
            <a:lvl2pPr>
              <a:defRPr sz="2000">
                <a:latin typeface="Cambria" pitchFamily="18" charset="0"/>
                <a:ea typeface="Cambria" pitchFamily="18" charset="0"/>
              </a:defRPr>
            </a:lvl2pPr>
            <a:lvl3pPr>
              <a:defRPr sz="2000">
                <a:latin typeface="Cambria" pitchFamily="18" charset="0"/>
                <a:ea typeface="Cambria" pitchFamily="18" charset="0"/>
              </a:defRPr>
            </a:lvl3pPr>
            <a:lvl4pPr>
              <a:defRPr sz="2000">
                <a:latin typeface="Cambria" pitchFamily="18" charset="0"/>
                <a:ea typeface="Cambria" pitchFamily="18" charset="0"/>
              </a:defRPr>
            </a:lvl4pPr>
            <a:lvl5pPr>
              <a:defRPr sz="2000">
                <a:latin typeface="Cambria" pitchFamily="18" charset="0"/>
                <a:ea typeface="Cambria" pitchFamily="18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77959" y="4804"/>
            <a:ext cx="5768280" cy="365125"/>
          </a:xfrm>
        </p:spPr>
        <p:txBody>
          <a:bodyPr/>
          <a:lstStyle>
            <a:lvl1pPr>
              <a:defRPr lang="en-US" sz="1000" b="1" i="1" smtClean="0">
                <a:effectLst/>
                <a:latin typeface="Cambria" pitchFamily="18" charset="0"/>
                <a:ea typeface="Cambria" pitchFamily="18" charset="0"/>
              </a:defRPr>
            </a:lvl1pPr>
          </a:lstStyle>
          <a:p>
            <a:pPr algn="r"/>
            <a:endParaRPr lang="en-US" dirty="0"/>
          </a:p>
        </p:txBody>
      </p:sp>
      <p:pic>
        <p:nvPicPr>
          <p:cNvPr id="7" name="Grafický objekt 19">
            <a:extLst>
              <a:ext uri="{FF2B5EF4-FFF2-40B4-BE49-F238E27FC236}">
                <a16:creationId xmlns:a16="http://schemas.microsoft.com/office/drawing/2014/main" id="{0AD237F3-40A6-2FD6-AFEC-332D30B36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41" y="6309320"/>
            <a:ext cx="4074813" cy="48062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5875905" y="6426519"/>
            <a:ext cx="28536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Insights Into </a:t>
            </a:r>
            <a:r>
              <a:rPr lang="en-US" sz="1000" b="1" i="1" dirty="0" err="1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Vasculatis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and Renal </a:t>
            </a:r>
            <a:r>
              <a:rPr lang="en-US" sz="1000" b="1" i="1" dirty="0" err="1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Involvment</a:t>
            </a:r>
            <a:r>
              <a:rPr lang="en-US" sz="1000" b="1" i="1" dirty="0" smtClean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endParaRPr lang="en-US" sz="1000" b="1" i="1" dirty="0">
              <a:solidFill>
                <a:schemeClr val="bg1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0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9A1B-A672-4408-BF97-531E55A0D037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C7EA-02EA-4515-8D5A-8C120009BE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ál 3">
            <a:extLst>
              <a:ext uri="{FF2B5EF4-FFF2-40B4-BE49-F238E27FC236}">
                <a16:creationId xmlns:a16="http://schemas.microsoft.com/office/drawing/2014/main" id="{DEA2693B-C40C-A98E-007A-B89A652FEC38}"/>
              </a:ext>
            </a:extLst>
          </p:cNvPr>
          <p:cNvSpPr/>
          <p:nvPr userDrawn="1"/>
        </p:nvSpPr>
        <p:spPr>
          <a:xfrm>
            <a:off x="8460432" y="1268760"/>
            <a:ext cx="1495796" cy="1495796"/>
          </a:xfrm>
          <a:prstGeom prst="ellipse">
            <a:avLst/>
          </a:prstGeom>
          <a:solidFill>
            <a:srgbClr val="E4A176">
              <a:alpha val="20000"/>
            </a:srgbClr>
          </a:solidFill>
          <a:ln w="38100" cmpd="sng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6FE7628-DBC0-9CD7-A7D0-A21D2FA19E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6272011" y="1915624"/>
            <a:ext cx="5174174" cy="5174174"/>
          </a:xfrm>
          <a:prstGeom prst="ellipse">
            <a:avLst/>
          </a:prstGeom>
        </p:spPr>
      </p:pic>
      <p:sp>
        <p:nvSpPr>
          <p:cNvPr id="9" name="Ovál 8">
            <a:extLst>
              <a:ext uri="{FF2B5EF4-FFF2-40B4-BE49-F238E27FC236}">
                <a16:creationId xmlns:a16="http://schemas.microsoft.com/office/drawing/2014/main" id="{7B67551A-33A6-2362-DD0D-5711CF4CB5DD}"/>
              </a:ext>
            </a:extLst>
          </p:cNvPr>
          <p:cNvSpPr/>
          <p:nvPr userDrawn="1"/>
        </p:nvSpPr>
        <p:spPr>
          <a:xfrm>
            <a:off x="5868144" y="1556792"/>
            <a:ext cx="5981908" cy="5891838"/>
          </a:xfrm>
          <a:prstGeom prst="ellipse">
            <a:avLst/>
          </a:prstGeom>
          <a:noFill/>
          <a:ln w="50800" cmpd="sng">
            <a:solidFill>
              <a:srgbClr val="004AB8">
                <a:alpha val="2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10" name="Ovál 4">
            <a:extLst>
              <a:ext uri="{FF2B5EF4-FFF2-40B4-BE49-F238E27FC236}">
                <a16:creationId xmlns:a16="http://schemas.microsoft.com/office/drawing/2014/main" id="{A5FF162A-5689-A83C-793D-46DC99389113}"/>
              </a:ext>
            </a:extLst>
          </p:cNvPr>
          <p:cNvSpPr/>
          <p:nvPr userDrawn="1"/>
        </p:nvSpPr>
        <p:spPr>
          <a:xfrm>
            <a:off x="8176794" y="1049452"/>
            <a:ext cx="1934412" cy="1934412"/>
          </a:xfrm>
          <a:prstGeom prst="ellipse">
            <a:avLst/>
          </a:prstGeom>
          <a:noFill/>
          <a:ln w="41275" cmpd="sng">
            <a:solidFill>
              <a:srgbClr val="E4A176"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pic>
        <p:nvPicPr>
          <p:cNvPr id="11" name="Picture 2" descr="IPNA Online – International Pediatric Nephrology Associatio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9334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251520" y="3359711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mbria" pitchFamily="18" charset="0"/>
                <a:cs typeface="+mj-cs"/>
              </a:defRPr>
            </a:lvl1pPr>
          </a:lstStyle>
          <a:p>
            <a:r>
              <a:rPr lang="en-US" smtClean="0"/>
              <a:t>THANK YOU !!!</a:t>
            </a:r>
            <a:endParaRPr lang="en-US" dirty="0"/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99864" y="6481641"/>
            <a:ext cx="5768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i="1" kern="1200" smtClean="0">
                <a:solidFill>
                  <a:schemeClr val="tx1">
                    <a:tint val="7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Insights Into </a:t>
            </a:r>
            <a:r>
              <a:rPr lang="en-US" dirty="0" err="1" smtClean="0"/>
              <a:t>Vasculatis</a:t>
            </a:r>
            <a:r>
              <a:rPr lang="en-US" dirty="0" smtClean="0"/>
              <a:t> and Renal </a:t>
            </a:r>
            <a:r>
              <a:rPr lang="en-US" dirty="0" err="1" smtClean="0"/>
              <a:t>Involvment</a:t>
            </a:r>
            <a:r>
              <a:rPr lang="en-US" dirty="0" smtClean="0"/>
              <a:t> , Cluj-Napoca</a:t>
            </a:r>
            <a:r>
              <a:rPr lang="en-US" baseline="0" dirty="0" smtClean="0"/>
              <a:t>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7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39A1B-A672-4408-BF97-531E55A0D037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5C7EA-02EA-4515-8D5A-8C120009BE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ál 3">
            <a:extLst>
              <a:ext uri="{FF2B5EF4-FFF2-40B4-BE49-F238E27FC236}">
                <a16:creationId xmlns:a16="http://schemas.microsoft.com/office/drawing/2014/main" id="{DEA2693B-C40C-A98E-007A-B89A652FEC38}"/>
              </a:ext>
            </a:extLst>
          </p:cNvPr>
          <p:cNvSpPr/>
          <p:nvPr userDrawn="1"/>
        </p:nvSpPr>
        <p:spPr>
          <a:xfrm>
            <a:off x="8460432" y="1268760"/>
            <a:ext cx="1495796" cy="1495796"/>
          </a:xfrm>
          <a:prstGeom prst="ellipse">
            <a:avLst/>
          </a:prstGeom>
          <a:solidFill>
            <a:srgbClr val="E4A176">
              <a:alpha val="20000"/>
            </a:srgbClr>
          </a:solidFill>
          <a:ln w="38100" cmpd="sng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6FE7628-DBC0-9CD7-A7D0-A21D2FA19E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6272011" y="1915624"/>
            <a:ext cx="5174174" cy="5174174"/>
          </a:xfrm>
          <a:prstGeom prst="ellipse">
            <a:avLst/>
          </a:prstGeom>
        </p:spPr>
      </p:pic>
      <p:sp>
        <p:nvSpPr>
          <p:cNvPr id="9" name="Ovál 8">
            <a:extLst>
              <a:ext uri="{FF2B5EF4-FFF2-40B4-BE49-F238E27FC236}">
                <a16:creationId xmlns:a16="http://schemas.microsoft.com/office/drawing/2014/main" id="{7B67551A-33A6-2362-DD0D-5711CF4CB5DD}"/>
              </a:ext>
            </a:extLst>
          </p:cNvPr>
          <p:cNvSpPr/>
          <p:nvPr userDrawn="1"/>
        </p:nvSpPr>
        <p:spPr>
          <a:xfrm>
            <a:off x="5868144" y="1556792"/>
            <a:ext cx="5981908" cy="5891838"/>
          </a:xfrm>
          <a:prstGeom prst="ellipse">
            <a:avLst/>
          </a:prstGeom>
          <a:noFill/>
          <a:ln w="50800" cmpd="sng">
            <a:solidFill>
              <a:srgbClr val="004AB8">
                <a:alpha val="2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10" name="Ovál 4">
            <a:extLst>
              <a:ext uri="{FF2B5EF4-FFF2-40B4-BE49-F238E27FC236}">
                <a16:creationId xmlns:a16="http://schemas.microsoft.com/office/drawing/2014/main" id="{A5FF162A-5689-A83C-793D-46DC99389113}"/>
              </a:ext>
            </a:extLst>
          </p:cNvPr>
          <p:cNvSpPr/>
          <p:nvPr userDrawn="1"/>
        </p:nvSpPr>
        <p:spPr>
          <a:xfrm>
            <a:off x="8176794" y="1049452"/>
            <a:ext cx="1934412" cy="1934412"/>
          </a:xfrm>
          <a:prstGeom prst="ellipse">
            <a:avLst/>
          </a:prstGeom>
          <a:noFill/>
          <a:ln w="41275" cmpd="sng">
            <a:solidFill>
              <a:srgbClr val="E4A176">
                <a:alpha val="40000"/>
              </a:srgb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00">
                <a:solidFill>
                  <a:schemeClr val="tx1"/>
                </a:solidFill>
                <a:prstDash val="dash"/>
              </a:ln>
            </a:endParaRPr>
          </a:p>
        </p:txBody>
      </p:sp>
      <p:pic>
        <p:nvPicPr>
          <p:cNvPr id="11" name="Picture 2" descr="IPNA Online – International Pediatric Nephrology Associatio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9334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 userDrawn="1"/>
        </p:nvSpPr>
        <p:spPr>
          <a:xfrm>
            <a:off x="251520" y="3359711"/>
            <a:ext cx="57606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Cambria" pitchFamily="18" charset="0"/>
                <a:cs typeface="+mj-cs"/>
              </a:defRPr>
            </a:lvl1pPr>
          </a:lstStyle>
          <a:p>
            <a:r>
              <a:rPr lang="en-US" smtClean="0"/>
              <a:t>THANK YOU !!!</a:t>
            </a:r>
            <a:endParaRPr lang="en-US" dirty="0"/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99864" y="6481641"/>
            <a:ext cx="5768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i="1" kern="1200" smtClean="0">
                <a:solidFill>
                  <a:schemeClr val="tx1">
                    <a:tint val="7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Insights Into </a:t>
            </a:r>
            <a:r>
              <a:rPr lang="en-US" dirty="0" err="1" smtClean="0"/>
              <a:t>Vasculatis</a:t>
            </a:r>
            <a:r>
              <a:rPr lang="en-US" dirty="0" smtClean="0"/>
              <a:t> and Renal </a:t>
            </a:r>
            <a:r>
              <a:rPr lang="en-US" dirty="0" err="1" smtClean="0"/>
              <a:t>Involvment</a:t>
            </a:r>
            <a:r>
              <a:rPr lang="en-US" dirty="0" smtClean="0"/>
              <a:t>, Cluj-Napoca</a:t>
            </a:r>
            <a:r>
              <a:rPr lang="en-US" baseline="0" dirty="0" smtClean="0"/>
              <a:t> 2026</a:t>
            </a:r>
            <a:endParaRPr lang="en-US" dirty="0" smtClean="0"/>
          </a:p>
          <a:p>
            <a:pPr algn="l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4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2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4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47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1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7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16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61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43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6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7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B23C8-9FB0-4920-ACE8-6B348B89627B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600C8-F08D-4D5C-A9C3-13E1F0ECB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39A1B-A672-4408-BF97-531E55A0D037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5C7EA-02EA-4515-8D5A-8C120009B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4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C618F-5049-4EC2-A713-A3F4A690C791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06E0D-61B2-4E1A-9396-05B4DFBAC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8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XXXX Title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YYYY 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5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3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5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inal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Template_CursIPNA2026</Template>
  <TotalTime>0</TotalTime>
  <Words>5</Words>
  <Application>Microsoft Office PowerPoint</Application>
  <PresentationFormat>On-screen Show (4:3)</PresentationFormat>
  <Paragraphs>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Cambria</vt:lpstr>
      <vt:lpstr>Poppins</vt:lpstr>
      <vt:lpstr>Vulf Sans</vt:lpstr>
      <vt:lpstr>Office Theme</vt:lpstr>
      <vt:lpstr>Final Slide</vt:lpstr>
      <vt:lpstr>Custom Design</vt:lpstr>
      <vt:lpstr>XXXX Title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 Title </dc:title>
  <dc:creator>Sorin</dc:creator>
  <cp:lastModifiedBy>Sorin</cp:lastModifiedBy>
  <cp:revision>1</cp:revision>
  <dcterms:created xsi:type="dcterms:W3CDTF">2026-05-06T10:38:15Z</dcterms:created>
  <dcterms:modified xsi:type="dcterms:W3CDTF">2026-05-06T10:38:36Z</dcterms:modified>
</cp:coreProperties>
</file>